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94660"/>
  </p:normalViewPr>
  <p:slideViewPr>
    <p:cSldViewPr snapToGrid="0">
      <p:cViewPr varScale="1">
        <p:scale>
          <a:sx n="118" d="100"/>
          <a:sy n="118" d="100"/>
        </p:scale>
        <p:origin x="60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327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16744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35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0602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3476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588301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73862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9307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5256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88908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5/19/24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0495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5/19/24</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18093388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ed pencils inside a pencil holder which is on top of a wood table">
            <a:extLst>
              <a:ext uri="{FF2B5EF4-FFF2-40B4-BE49-F238E27FC236}">
                <a16:creationId xmlns:a16="http://schemas.microsoft.com/office/drawing/2014/main" id="{177FEEBB-06B8-DC5D-52D4-BC71DD8A580C}"/>
              </a:ext>
            </a:extLst>
          </p:cNvPr>
          <p:cNvPicPr>
            <a:picLocks noChangeAspect="1"/>
          </p:cNvPicPr>
          <p:nvPr/>
        </p:nvPicPr>
        <p:blipFill rotWithShape="1">
          <a:blip r:embed="rId2">
            <a:alphaModFix/>
          </a:blip>
          <a:srcRect t="15749"/>
          <a:stretch/>
        </p:blipFill>
        <p:spPr>
          <a:xfrm>
            <a:off x="20" y="1571"/>
            <a:ext cx="12191980" cy="6856429"/>
          </a:xfrm>
          <a:prstGeom prst="rect">
            <a:avLst/>
          </a:prstGeom>
        </p:spPr>
      </p:pic>
      <p:sp>
        <p:nvSpPr>
          <p:cNvPr id="11" name="Freeform: Shape 10">
            <a:extLst>
              <a:ext uri="{FF2B5EF4-FFF2-40B4-BE49-F238E27FC236}">
                <a16:creationId xmlns:a16="http://schemas.microsoft.com/office/drawing/2014/main" id="{53174E83-2682-EA33-BF59-CACA1385E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65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BDB1B97-3BB8-B08B-E854-BE367C0247FC}"/>
              </a:ext>
            </a:extLst>
          </p:cNvPr>
          <p:cNvSpPr>
            <a:spLocks noGrp="1"/>
          </p:cNvSpPr>
          <p:nvPr>
            <p:ph type="ctrTitle"/>
          </p:nvPr>
        </p:nvSpPr>
        <p:spPr>
          <a:xfrm>
            <a:off x="7376161" y="2211978"/>
            <a:ext cx="3535679" cy="1425728"/>
          </a:xfrm>
        </p:spPr>
        <p:txBody>
          <a:bodyPr anchor="b">
            <a:normAutofit fontScale="90000"/>
          </a:bodyPr>
          <a:lstStyle/>
          <a:p>
            <a:pPr algn="ctr"/>
            <a:r>
              <a:rPr lang="en-US" dirty="0"/>
              <a:t>Social Cognitive</a:t>
            </a:r>
            <a:br>
              <a:rPr lang="en-US" dirty="0"/>
            </a:br>
            <a:r>
              <a:rPr lang="en-US" dirty="0"/>
              <a:t>Theory</a:t>
            </a:r>
          </a:p>
        </p:txBody>
      </p:sp>
      <p:sp>
        <p:nvSpPr>
          <p:cNvPr id="3" name="Subtitle 2">
            <a:extLst>
              <a:ext uri="{FF2B5EF4-FFF2-40B4-BE49-F238E27FC236}">
                <a16:creationId xmlns:a16="http://schemas.microsoft.com/office/drawing/2014/main" id="{CD28DB16-80A9-99C2-E44B-AC452B0D92CC}"/>
              </a:ext>
            </a:extLst>
          </p:cNvPr>
          <p:cNvSpPr>
            <a:spLocks noGrp="1"/>
          </p:cNvSpPr>
          <p:nvPr>
            <p:ph type="subTitle" idx="1"/>
          </p:nvPr>
        </p:nvSpPr>
        <p:spPr>
          <a:xfrm>
            <a:off x="7620000" y="4249360"/>
            <a:ext cx="3048000" cy="877585"/>
          </a:xfrm>
        </p:spPr>
        <p:txBody>
          <a:bodyPr>
            <a:normAutofit/>
          </a:bodyPr>
          <a:lstStyle/>
          <a:p>
            <a:pPr algn="ctr"/>
            <a:r>
              <a:rPr lang="en-US" dirty="0"/>
              <a:t>Arnoldo Ruiz</a:t>
            </a:r>
          </a:p>
          <a:p>
            <a:pPr algn="ctr"/>
            <a:endParaRPr lang="en-US" dirty="0"/>
          </a:p>
        </p:txBody>
      </p:sp>
      <p:cxnSp>
        <p:nvCxnSpPr>
          <p:cNvPr id="13" name="Straight Connector 12">
            <a:extLst>
              <a:ext uri="{FF2B5EF4-FFF2-40B4-BE49-F238E27FC236}">
                <a16:creationId xmlns:a16="http://schemas.microsoft.com/office/drawing/2014/main" id="{8D8181E6-BF6C-7868-46D1-88E2970D08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8423"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608597"/>
      </p:ext>
    </p:extLst>
  </p:cSld>
  <p:clrMapOvr>
    <a:masterClrMapping/>
  </p:clrMapOvr>
  <mc:AlternateContent xmlns:mc="http://schemas.openxmlformats.org/markup-compatibility/2006">
    <mc:Choice xmlns:p14="http://schemas.microsoft.com/office/powerpoint/2010/main" Requires="p14">
      <p:transition spd="slow" p14:dur="2000" advTm="9427"/>
    </mc:Choice>
    <mc:Fallback>
      <p:transition spd="slow" advTm="94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D1BED-D61C-9060-0AA0-0BBD8233222E}"/>
              </a:ext>
            </a:extLst>
          </p:cNvPr>
          <p:cNvSpPr>
            <a:spLocks noGrp="1"/>
          </p:cNvSpPr>
          <p:nvPr>
            <p:ph type="title"/>
          </p:nvPr>
        </p:nvSpPr>
        <p:spPr>
          <a:xfrm>
            <a:off x="952500" y="757237"/>
            <a:ext cx="4914900" cy="2323420"/>
          </a:xfrm>
        </p:spPr>
        <p:txBody>
          <a:bodyPr>
            <a:normAutofit fontScale="90000"/>
          </a:bodyPr>
          <a:lstStyle/>
          <a:p>
            <a:r>
              <a:rPr lang="en-US" dirty="0"/>
              <a:t>Albert Bandura</a:t>
            </a:r>
            <a:br>
              <a:rPr lang="en-US" dirty="0"/>
            </a:br>
            <a:r>
              <a:rPr lang="en-US" b="0" i="0" dirty="0">
                <a:solidFill>
                  <a:srgbClr val="202122"/>
                </a:solidFill>
                <a:effectLst/>
                <a:highlight>
                  <a:srgbClr val="FFFFFF"/>
                </a:highlight>
                <a:latin typeface="Arial" panose="020B0604020202020204" pitchFamily="34" charset="0"/>
              </a:rPr>
              <a:t>(December 4, 1925 – July 26, 2021)</a:t>
            </a:r>
            <a:br>
              <a:rPr lang="en-US" b="0" i="0" dirty="0">
                <a:solidFill>
                  <a:srgbClr val="202122"/>
                </a:solidFill>
                <a:effectLst/>
                <a:highlight>
                  <a:srgbClr val="FFFFFF"/>
                </a:highlight>
                <a:latin typeface="Arial" panose="020B0604020202020204" pitchFamily="34" charset="0"/>
              </a:rPr>
            </a:br>
            <a:r>
              <a:rPr lang="en-US" b="0" i="0" dirty="0" err="1">
                <a:solidFill>
                  <a:srgbClr val="202122"/>
                </a:solidFill>
                <a:effectLst/>
                <a:highlight>
                  <a:srgbClr val="FFFFFF"/>
                </a:highlight>
                <a:latin typeface="Arial" panose="020B0604020202020204" pitchFamily="34" charset="0"/>
              </a:rPr>
              <a:t>Mundare</a:t>
            </a:r>
            <a:r>
              <a:rPr lang="en-US" b="0" i="0" dirty="0">
                <a:solidFill>
                  <a:srgbClr val="202122"/>
                </a:solidFill>
                <a:effectLst/>
                <a:highlight>
                  <a:srgbClr val="FFFFFF"/>
                </a:highlight>
                <a:latin typeface="Arial" panose="020B0604020202020204" pitchFamily="34" charset="0"/>
              </a:rPr>
              <a:t>, Alberta, </a:t>
            </a:r>
            <a:r>
              <a:rPr lang="en-US" b="0" i="0" dirty="0" err="1">
                <a:solidFill>
                  <a:srgbClr val="202122"/>
                </a:solidFill>
                <a:effectLst/>
                <a:highlight>
                  <a:srgbClr val="FFFFFF"/>
                </a:highlight>
                <a:latin typeface="Arial" panose="020B0604020202020204" pitchFamily="34" charset="0"/>
              </a:rPr>
              <a:t>CAnada</a:t>
            </a:r>
            <a:endParaRPr lang="en-US" dirty="0"/>
          </a:p>
        </p:txBody>
      </p:sp>
      <p:pic>
        <p:nvPicPr>
          <p:cNvPr id="1026" name="Picture 2" descr="Albert Bandura, Psychologist from Stanfor University. Social psychology, self efficacy, moral disengagement, agency.">
            <a:extLst>
              <a:ext uri="{FF2B5EF4-FFF2-40B4-BE49-F238E27FC236}">
                <a16:creationId xmlns:a16="http://schemas.microsoft.com/office/drawing/2014/main" id="{633240DB-3CDD-8772-8142-9FBCA57A6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226" y="0"/>
            <a:ext cx="5088835" cy="68699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17783F2-D702-E17C-8425-0B1C27A1B3C0}"/>
              </a:ext>
            </a:extLst>
          </p:cNvPr>
          <p:cNvSpPr txBox="1"/>
          <p:nvPr/>
        </p:nvSpPr>
        <p:spPr>
          <a:xfrm>
            <a:off x="3033419" y="6368143"/>
            <a:ext cx="2833981" cy="369332"/>
          </a:xfrm>
          <a:prstGeom prst="rect">
            <a:avLst/>
          </a:prstGeom>
          <a:noFill/>
        </p:spPr>
        <p:txBody>
          <a:bodyPr wrap="none" rtlCol="0">
            <a:spAutoFit/>
          </a:bodyPr>
          <a:lstStyle/>
          <a:p>
            <a:r>
              <a:rPr lang="en-US" dirty="0"/>
              <a:t>https://</a:t>
            </a:r>
            <a:r>
              <a:rPr lang="en-US" dirty="0" err="1"/>
              <a:t>albertbandura.com</a:t>
            </a:r>
            <a:r>
              <a:rPr lang="en-US" dirty="0"/>
              <a:t>/</a:t>
            </a:r>
          </a:p>
        </p:txBody>
      </p:sp>
      <p:pic>
        <p:nvPicPr>
          <p:cNvPr id="13" name="Camera 12">
            <a:extLst>
              <a:ext uri="{FF2B5EF4-FFF2-40B4-BE49-F238E27FC236}">
                <a16:creationId xmlns:a16="http://schemas.microsoft.com/office/drawing/2014/main" id="{612C6C28-85D7-C7F8-372B-83C4F7326633}"/>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19558708"/>
      </p:ext>
    </p:extLst>
  </p:cSld>
  <p:clrMapOvr>
    <a:masterClrMapping/>
  </p:clrMapOvr>
  <mc:AlternateContent xmlns:mc="http://schemas.openxmlformats.org/markup-compatibility/2006">
    <mc:Choice xmlns:p14="http://schemas.microsoft.com/office/powerpoint/2010/main" Requires="p14">
      <p:transition spd="slow" p14:dur="2000" advTm="8235"/>
    </mc:Choice>
    <mc:Fallback>
      <p:transition spd="slow" advTm="823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01EF3-4877-D525-90E0-ED9CE4F86214}"/>
              </a:ext>
            </a:extLst>
          </p:cNvPr>
          <p:cNvSpPr>
            <a:spLocks noGrp="1"/>
          </p:cNvSpPr>
          <p:nvPr>
            <p:ph idx="1"/>
          </p:nvPr>
        </p:nvSpPr>
        <p:spPr/>
        <p:txBody>
          <a:bodyPr>
            <a:normAutofit/>
          </a:bodyPr>
          <a:lstStyle/>
          <a:p>
            <a:r>
              <a:rPr lang="en-US" sz="3600" dirty="0"/>
              <a:t>Why do humans act the way they do?</a:t>
            </a:r>
          </a:p>
        </p:txBody>
      </p:sp>
    </p:spTree>
    <p:extLst>
      <p:ext uri="{BB962C8B-B14F-4D97-AF65-F5344CB8AC3E}">
        <p14:creationId xmlns:p14="http://schemas.microsoft.com/office/powerpoint/2010/main" val="2104344246"/>
      </p:ext>
    </p:extLst>
  </p:cSld>
  <p:clrMapOvr>
    <a:masterClrMapping/>
  </p:clrMapOvr>
  <mc:AlternateContent xmlns:mc="http://schemas.openxmlformats.org/markup-compatibility/2006">
    <mc:Choice xmlns:p14="http://schemas.microsoft.com/office/powerpoint/2010/main" Requires="p14">
      <p:transition spd="slow" p14:dur="2000" advTm="5008"/>
    </mc:Choice>
    <mc:Fallback>
      <p:transition spd="slow" advTm="500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B38C2-2FFB-6FE1-F59E-814DF41935C8}"/>
              </a:ext>
            </a:extLst>
          </p:cNvPr>
          <p:cNvSpPr>
            <a:spLocks noGrp="1"/>
          </p:cNvSpPr>
          <p:nvPr>
            <p:ph type="title"/>
          </p:nvPr>
        </p:nvSpPr>
        <p:spPr/>
        <p:txBody>
          <a:bodyPr/>
          <a:lstStyle/>
          <a:p>
            <a:r>
              <a:rPr lang="en-US" dirty="0"/>
              <a:t>Came about right after behaviorism</a:t>
            </a:r>
          </a:p>
        </p:txBody>
      </p:sp>
      <p:sp>
        <p:nvSpPr>
          <p:cNvPr id="3" name="Content Placeholder 2">
            <a:extLst>
              <a:ext uri="{FF2B5EF4-FFF2-40B4-BE49-F238E27FC236}">
                <a16:creationId xmlns:a16="http://schemas.microsoft.com/office/drawing/2014/main" id="{1CE06E61-83E1-9346-7517-04538C0C260E}"/>
              </a:ext>
            </a:extLst>
          </p:cNvPr>
          <p:cNvSpPr>
            <a:spLocks noGrp="1"/>
          </p:cNvSpPr>
          <p:nvPr>
            <p:ph idx="1"/>
          </p:nvPr>
        </p:nvSpPr>
        <p:spPr/>
        <p:txBody>
          <a:bodyPr/>
          <a:lstStyle/>
          <a:p>
            <a:r>
              <a:rPr lang="en-US" dirty="0"/>
              <a:t>“In this environment, general social learning theories initially emerged (Bandura &amp; Walters, 1963). These theories focused on imitation and rewarded behaviors. Where behaviorism placed emphasis squarely on internal mental processes (i.e., paired associations), social learning theories moved the focus to environmental cues (Bandura, 1986). However, these general theories of social learning failed to explain why individuals imitated the behaviors of others when the imitator was not directly rewarded for the behavior or why novel behaviors were ever undertaken in the first place.”</a:t>
            </a:r>
          </a:p>
          <a:p>
            <a:pPr marL="0" indent="0" algn="r">
              <a:buNone/>
            </a:pPr>
            <a:r>
              <a:rPr lang="en-US" dirty="0"/>
              <a:t>(Oliver, 100)</a:t>
            </a:r>
          </a:p>
        </p:txBody>
      </p:sp>
    </p:spTree>
    <p:extLst>
      <p:ext uri="{BB962C8B-B14F-4D97-AF65-F5344CB8AC3E}">
        <p14:creationId xmlns:p14="http://schemas.microsoft.com/office/powerpoint/2010/main" val="3972707421"/>
      </p:ext>
    </p:extLst>
  </p:cSld>
  <p:clrMapOvr>
    <a:masterClrMapping/>
  </p:clrMapOvr>
  <mc:AlternateContent xmlns:mc="http://schemas.openxmlformats.org/markup-compatibility/2006">
    <mc:Choice xmlns:p14="http://schemas.microsoft.com/office/powerpoint/2010/main" Requires="p14">
      <p:transition spd="slow" p14:dur="2000" advTm="43697"/>
    </mc:Choice>
    <mc:Fallback>
      <p:transition spd="slow" advTm="4369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39602-4C84-153B-65F6-B45A3ADC45B3}"/>
              </a:ext>
            </a:extLst>
          </p:cNvPr>
          <p:cNvSpPr>
            <a:spLocks noGrp="1"/>
          </p:cNvSpPr>
          <p:nvPr>
            <p:ph type="title"/>
          </p:nvPr>
        </p:nvSpPr>
        <p:spPr/>
        <p:txBody>
          <a:bodyPr/>
          <a:lstStyle/>
          <a:p>
            <a:r>
              <a:rPr lang="en-US" dirty="0"/>
              <a:t>The theory further explained</a:t>
            </a:r>
          </a:p>
        </p:txBody>
      </p:sp>
      <p:sp>
        <p:nvSpPr>
          <p:cNvPr id="3" name="Content Placeholder 2">
            <a:extLst>
              <a:ext uri="{FF2B5EF4-FFF2-40B4-BE49-F238E27FC236}">
                <a16:creationId xmlns:a16="http://schemas.microsoft.com/office/drawing/2014/main" id="{74E8B6CA-9286-55B0-41D9-D24F8887FF8C}"/>
              </a:ext>
            </a:extLst>
          </p:cNvPr>
          <p:cNvSpPr>
            <a:spLocks noGrp="1"/>
          </p:cNvSpPr>
          <p:nvPr>
            <p:ph idx="1"/>
          </p:nvPr>
        </p:nvSpPr>
        <p:spPr/>
        <p:txBody>
          <a:bodyPr/>
          <a:lstStyle/>
          <a:p>
            <a:r>
              <a:rPr lang="en-US" dirty="0"/>
              <a:t>Social cognitive theory (SCT), in simplest terms, explains how humans can learn and be motivated to perform behaviors by observing others. But this does not mean that humans simply mimic others. SCT is based on an agentic perspective (Bandura, 1986, 2006), meaning that the theory views humans as having agency: We are proactive, self-regulating, self-organizing, and both purposefully and reflexively adaptive to changes in the environment. </a:t>
            </a:r>
          </a:p>
          <a:p>
            <a:pPr marL="0" indent="0" algn="r">
              <a:buNone/>
            </a:pPr>
            <a:r>
              <a:rPr lang="en-US" dirty="0"/>
              <a:t>(Oliver, 101)</a:t>
            </a:r>
          </a:p>
        </p:txBody>
      </p:sp>
    </p:spTree>
    <p:extLst>
      <p:ext uri="{BB962C8B-B14F-4D97-AF65-F5344CB8AC3E}">
        <p14:creationId xmlns:p14="http://schemas.microsoft.com/office/powerpoint/2010/main" val="1048233981"/>
      </p:ext>
    </p:extLst>
  </p:cSld>
  <p:clrMapOvr>
    <a:masterClrMapping/>
  </p:clrMapOvr>
  <mc:AlternateContent xmlns:mc="http://schemas.openxmlformats.org/markup-compatibility/2006">
    <mc:Choice xmlns:p14="http://schemas.microsoft.com/office/powerpoint/2010/main" Requires="p14">
      <p:transition spd="slow" p14:dur="2000" advTm="32558"/>
    </mc:Choice>
    <mc:Fallback>
      <p:transition spd="slow" advTm="3255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1F97-9FEA-F1BD-4230-00E9D5038200}"/>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3B509D45-B178-2133-5CDC-7B7378227601}"/>
              </a:ext>
            </a:extLst>
          </p:cNvPr>
          <p:cNvSpPr>
            <a:spLocks noGrp="1"/>
          </p:cNvSpPr>
          <p:nvPr>
            <p:ph idx="1"/>
          </p:nvPr>
        </p:nvSpPr>
        <p:spPr/>
        <p:txBody>
          <a:bodyPr/>
          <a:lstStyle/>
          <a:p>
            <a:r>
              <a:rPr lang="en-US" dirty="0"/>
              <a:t>“The theory can be applied to almost any media content or technology and can encompass any behavior, including those we might want to encourage and those we would rather discourage… However, this breadth can also be seen as a weakness to the theory. At its core, SCT offers a transactional model for behavior that is based on both cognitive processes and social/environmental inputs. Despite the fact that numerous variables have been identified as being potentially involved in these processes”</a:t>
            </a:r>
          </a:p>
          <a:p>
            <a:pPr marL="0" indent="0" algn="r">
              <a:buNone/>
            </a:pPr>
            <a:r>
              <a:rPr lang="en-US" dirty="0"/>
              <a:t>(Oliver, 109)</a:t>
            </a:r>
          </a:p>
        </p:txBody>
      </p:sp>
    </p:spTree>
    <p:extLst>
      <p:ext uri="{BB962C8B-B14F-4D97-AF65-F5344CB8AC3E}">
        <p14:creationId xmlns:p14="http://schemas.microsoft.com/office/powerpoint/2010/main" val="363872209"/>
      </p:ext>
    </p:extLst>
  </p:cSld>
  <p:clrMapOvr>
    <a:masterClrMapping/>
  </p:clrMapOvr>
  <mc:AlternateContent xmlns:mc="http://schemas.openxmlformats.org/markup-compatibility/2006">
    <mc:Choice xmlns:p14="http://schemas.microsoft.com/office/powerpoint/2010/main" Requires="p14">
      <p:transition spd="slow" p14:dur="2000" advTm="36902"/>
    </mc:Choice>
    <mc:Fallback>
      <p:transition spd="slow" advTm="3690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36E2E-C00D-FDF7-1062-D5F3BF928B3B}"/>
              </a:ext>
            </a:extLst>
          </p:cNvPr>
          <p:cNvSpPr>
            <a:spLocks noGrp="1"/>
          </p:cNvSpPr>
          <p:nvPr>
            <p:ph type="title"/>
          </p:nvPr>
        </p:nvSpPr>
        <p:spPr/>
        <p:txBody>
          <a:bodyPr/>
          <a:lstStyle/>
          <a:p>
            <a:pPr algn="ctr"/>
            <a:r>
              <a:rPr lang="en-US" dirty="0"/>
              <a:t>Thank you!</a:t>
            </a:r>
          </a:p>
        </p:txBody>
      </p:sp>
    </p:spTree>
    <p:extLst>
      <p:ext uri="{BB962C8B-B14F-4D97-AF65-F5344CB8AC3E}">
        <p14:creationId xmlns:p14="http://schemas.microsoft.com/office/powerpoint/2010/main" val="1336488402"/>
      </p:ext>
    </p:extLst>
  </p:cSld>
  <p:clrMapOvr>
    <a:masterClrMapping/>
  </p:clrMapOvr>
  <mc:AlternateContent xmlns:mc="http://schemas.openxmlformats.org/markup-compatibility/2006">
    <mc:Choice xmlns:p14="http://schemas.microsoft.com/office/powerpoint/2010/main" Requires="p14">
      <p:transition spd="slow" p14:dur="2000" advTm="2119"/>
    </mc:Choice>
    <mc:Fallback>
      <p:transition spd="slow" advTm="2119"/>
    </mc:Fallback>
  </mc:AlternateContent>
</p:sld>
</file>

<file path=ppt/theme/theme1.xml><?xml version="1.0" encoding="utf-8"?>
<a:theme xmlns:a="http://schemas.openxmlformats.org/drawingml/2006/main" name="AfterglowVTI">
  <a:themeElements>
    <a:clrScheme name="AnalogousFromRegularSeed_2SEEDS">
      <a:dk1>
        <a:srgbClr val="000000"/>
      </a:dk1>
      <a:lt1>
        <a:srgbClr val="FFFFFF"/>
      </a:lt1>
      <a:dk2>
        <a:srgbClr val="1B2F2E"/>
      </a:dk2>
      <a:lt2>
        <a:srgbClr val="F3F1F0"/>
      </a:lt2>
      <a:accent1>
        <a:srgbClr val="3B9EB1"/>
      </a:accent1>
      <a:accent2>
        <a:srgbClr val="46B196"/>
      </a:accent2>
      <a:accent3>
        <a:srgbClr val="4D7EC3"/>
      </a:accent3>
      <a:accent4>
        <a:srgbClr val="B13B3E"/>
      </a:accent4>
      <a:accent5>
        <a:srgbClr val="C37B4D"/>
      </a:accent5>
      <a:accent6>
        <a:srgbClr val="B19A3B"/>
      </a:accent6>
      <a:hlink>
        <a:srgbClr val="C05944"/>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docProps/app.xml><?xml version="1.0" encoding="utf-8"?>
<Properties xmlns="http://schemas.openxmlformats.org/officeDocument/2006/extended-properties" xmlns:vt="http://schemas.openxmlformats.org/officeDocument/2006/docPropsVTypes">
  <TotalTime>39</TotalTime>
  <Words>336</Words>
  <Application>Microsoft Macintosh PowerPoint</Application>
  <PresentationFormat>Widescreen</PresentationFormat>
  <Paragraphs>15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Trade Gothic Next Cond</vt:lpstr>
      <vt:lpstr>Trade Gothic Next Light</vt:lpstr>
      <vt:lpstr>AfterglowVTI</vt:lpstr>
      <vt:lpstr>Social Cognitive Theory</vt:lpstr>
      <vt:lpstr>Albert Bandura (December 4, 1925 – July 26, 2021) Mundare, Alberta, CAnada</vt:lpstr>
      <vt:lpstr>PowerPoint Presentation</vt:lpstr>
      <vt:lpstr>Came about right after behaviorism</vt:lpstr>
      <vt:lpstr>The theory further explained</vt:lpstr>
      <vt:lpstr>Limitations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Cognitive Theory</dc:title>
  <dc:creator>Potato Portillo</dc:creator>
  <cp:lastModifiedBy>Potato Portillo</cp:lastModifiedBy>
  <cp:revision>1</cp:revision>
  <dcterms:created xsi:type="dcterms:W3CDTF">2024-05-20T05:30:54Z</dcterms:created>
  <dcterms:modified xsi:type="dcterms:W3CDTF">2024-05-20T06:09:54Z</dcterms:modified>
</cp:coreProperties>
</file>